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9" r:id="rId4"/>
    <p:sldId id="270" r:id="rId5"/>
    <p:sldId id="278" r:id="rId6"/>
    <p:sldId id="279" r:id="rId7"/>
    <p:sldId id="274" r:id="rId8"/>
    <p:sldId id="276" r:id="rId9"/>
    <p:sldId id="277" r:id="rId10"/>
    <p:sldId id="288" r:id="rId11"/>
    <p:sldId id="281" r:id="rId12"/>
    <p:sldId id="282" r:id="rId13"/>
    <p:sldId id="272" r:id="rId14"/>
    <p:sldId id="271" r:id="rId15"/>
    <p:sldId id="268" r:id="rId16"/>
  </p:sldIdLst>
  <p:sldSz cx="9144000" cy="6858000" type="screen4x3"/>
  <p:notesSz cx="6743700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220"/>
    <a:srgbClr val="740016"/>
    <a:srgbClr val="000066"/>
    <a:srgbClr val="E26100"/>
    <a:srgbClr val="EA4037"/>
    <a:srgbClr val="0985D2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20" autoAdjust="0"/>
  </p:normalViewPr>
  <p:slideViewPr>
    <p:cSldViewPr>
      <p:cViewPr>
        <p:scale>
          <a:sx n="77" d="100"/>
          <a:sy n="77" d="100"/>
        </p:scale>
        <p:origin x="-54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869" y="0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332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869" y="9380332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6DDFFC-1158-4B79-9684-BCF79C88C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83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869" y="0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370" y="4691023"/>
            <a:ext cx="5394960" cy="444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332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869" y="9380332"/>
            <a:ext cx="2922270" cy="4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30DDF5-3DA0-4CA3-BB39-F8EC82181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70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30DDF5-3DA0-4CA3-BB39-F8EC82181F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6192180" y="3514700"/>
            <a:ext cx="1476164" cy="65162"/>
          </a:xfrm>
          <a:prstGeom prst="rect">
            <a:avLst/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55776" y="6525344"/>
            <a:ext cx="2952328" cy="144016"/>
          </a:xfrm>
          <a:prstGeom prst="rect">
            <a:avLst/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27684" y="4110486"/>
            <a:ext cx="108012" cy="974698"/>
          </a:xfrm>
          <a:prstGeom prst="rect">
            <a:avLst/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85488" y="2276872"/>
            <a:ext cx="4325641" cy="3096344"/>
          </a:xfrm>
          <a:prstGeom prst="rect">
            <a:avLst/>
          </a:prstGeom>
          <a:solidFill>
            <a:srgbClr val="F39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773238"/>
            <a:ext cx="4464050" cy="504825"/>
          </a:xfrm>
        </p:spPr>
        <p:txBody>
          <a:bodyPr/>
          <a:lstStyle>
            <a:lvl1pPr marL="0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224" y="3914090"/>
            <a:ext cx="2610575" cy="1387118"/>
          </a:xfrm>
        </p:spPr>
        <p:txBody>
          <a:bodyPr/>
          <a:lstStyle>
            <a:lvl1pPr marL="1588" indent="0" algn="r">
              <a:buFont typeface="Wingdings" pitchFamily="2" charset="2"/>
              <a:buNone/>
              <a:defRPr sz="18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mtClean="0">
                <a:solidFill>
                  <a:srgbClr val="00206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&gt;</a:t>
            </a:r>
            <a:fld id="{3452600C-DAB3-4362-B134-8AE18CDF5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1268760"/>
            <a:ext cx="4067943" cy="2645330"/>
          </a:xfrm>
          <a:prstGeom prst="rect">
            <a:avLst/>
          </a:prstGeom>
          <a:solidFill>
            <a:srgbClr val="F39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3" name="Picture 3" descr="D:\Шаблоны Photoshop\fjjrrj\DSC_1453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17787" t="11528" r="15871" b="30335"/>
          <a:stretch/>
        </p:blipFill>
        <p:spPr bwMode="auto">
          <a:xfrm>
            <a:off x="2326389" y="3210386"/>
            <a:ext cx="3243838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D:\Шаблоны Photoshop\fjjrrj\DSC_1438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68" y="1556792"/>
            <a:ext cx="358720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785489" y="6569968"/>
            <a:ext cx="4325640" cy="288032"/>
          </a:xfrm>
          <a:prstGeom prst="rect">
            <a:avLst/>
          </a:prstGeom>
          <a:solidFill>
            <a:srgbClr val="F39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114281" y="4239090"/>
            <a:ext cx="648072" cy="71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8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3A432468-BC05-4060-9534-5CB17694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2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7150" y="333375"/>
            <a:ext cx="2135188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5475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94E7E69E-1718-4159-A56F-E1BF75A3D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99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835150"/>
            <a:ext cx="4608512" cy="1089025"/>
          </a:xfrm>
        </p:spPr>
        <p:txBody>
          <a:bodyPr/>
          <a:lstStyle>
            <a:lvl1pPr marL="93663"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8725" y="3652838"/>
            <a:ext cx="584200" cy="503237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#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46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085566DD-9E3E-4C84-8E01-660BF255A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74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33A5ED60-49C1-47D9-AE5C-5F6792B1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92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438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608138"/>
            <a:ext cx="39258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19C49E9-3355-4FA7-A56C-D73B6D56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95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BBF3FC4-F087-41CD-9484-6D74D24EC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9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B4AD5A50-FC1F-43A1-BD4A-8F0B369F8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29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CE1CE6D6-66EB-4F7F-ACCB-BA2A72ACA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04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9FA11901-E3BA-4532-B19E-3287E3A53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23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8138"/>
            <a:ext cx="8784976" cy="46291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F457B6A-CA01-471F-8468-3D83E89B9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1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17119435-1481-412F-BFD5-9110F1FB2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85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7C163047-88BC-46C5-8498-1BC8AD64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122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7313" y="333375"/>
            <a:ext cx="2144712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84913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DB544487-AC33-4085-9041-586223A7C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72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415C16CE-FF54-4F53-B5D2-6D0DE168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81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6450" y="1608138"/>
            <a:ext cx="39258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CD8A398C-6180-408F-BAAC-9E50BE359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35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6B933921-89C9-4434-9E3A-EDFA922FD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46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D0ABF2D2-30F4-4F17-BEAB-406E20F48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7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EB1676AA-F6CE-4A11-B9A2-EC304AF36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314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6DA3B214-EDF7-4324-8C4A-2B7F80B0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83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5EEF6CC4-422A-44AB-A288-323E18069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96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8138"/>
            <a:ext cx="80025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18C18575-26AD-41A1-837C-D28D9D23D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608138"/>
            <a:ext cx="80025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E37EB37E-2444-4DAF-B197-000CB771B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0" fontAlgn="base" hangingPunct="0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0" fontAlgn="base" hangingPunct="0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357298"/>
            <a:ext cx="5040559" cy="158417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>
                  <a:solidFill>
                    <a:srgbClr val="740016"/>
                  </a:solidFill>
                </a:ln>
                <a:solidFill>
                  <a:srgbClr val="C00000"/>
                </a:solidFill>
              </a:rPr>
              <a:t>Стратегічні плани розвитку </a:t>
            </a:r>
            <a:br>
              <a:rPr lang="uk-UA" sz="3200" dirty="0" smtClean="0">
                <a:ln>
                  <a:solidFill>
                    <a:srgbClr val="740016"/>
                  </a:solidFill>
                </a:ln>
                <a:solidFill>
                  <a:srgbClr val="C00000"/>
                </a:solidFill>
              </a:rPr>
            </a:br>
            <a:r>
              <a:rPr lang="uk-UA" sz="3200" dirty="0" smtClean="0">
                <a:ln>
                  <a:solidFill>
                    <a:srgbClr val="740016"/>
                  </a:solidFill>
                </a:ln>
                <a:solidFill>
                  <a:srgbClr val="C00000"/>
                </a:solidFill>
              </a:rPr>
              <a:t>ХДУ на 2013 – 2022 рр. </a:t>
            </a:r>
            <a:endParaRPr lang="uk-UA" sz="3200" dirty="0">
              <a:ln>
                <a:solidFill>
                  <a:srgbClr val="740016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1506" name="Picture 2" descr="http://www.informetr.ru/_roll/big/1302771639_50_strategy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143380"/>
            <a:ext cx="274320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8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357166"/>
            <a:ext cx="6370608" cy="935038"/>
          </a:xfrm>
        </p:spPr>
        <p:txBody>
          <a:bodyPr/>
          <a:lstStyle/>
          <a:p>
            <a:pPr marL="0" indent="1588"/>
            <a:r>
              <a:rPr lang="uk-UA" sz="3400" dirty="0" smtClean="0"/>
              <a:t>Стратегічний</a:t>
            </a:r>
            <a:r>
              <a:rPr lang="ru-RU" sz="3400" dirty="0" smtClean="0"/>
              <a:t> план </a:t>
            </a:r>
            <a:r>
              <a:rPr lang="uk-UA" sz="3400" dirty="0" smtClean="0"/>
              <a:t>розвитку</a:t>
            </a:r>
            <a:r>
              <a:rPr lang="en-US" sz="3400" dirty="0" smtClean="0"/>
              <a:t> </a:t>
            </a:r>
            <a:r>
              <a:rPr lang="uk-UA" sz="3400" dirty="0" smtClean="0"/>
              <a:t>навчальної діяльності ХДУ</a:t>
            </a:r>
            <a:endParaRPr lang="ru-RU" sz="3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Ціль 1. </a:t>
            </a:r>
            <a:r>
              <a:rPr lang="uk-UA" b="1" dirty="0" smtClean="0"/>
              <a:t>Оптимізація переліку напрямів підготовки, спеціальностей</a:t>
            </a:r>
          </a:p>
          <a:p>
            <a:pPr lvl="1"/>
            <a:r>
              <a:rPr lang="uk-UA" b="1" i="1" dirty="0" smtClean="0"/>
              <a:t>Ліцензування</a:t>
            </a:r>
          </a:p>
          <a:p>
            <a:pPr lvl="1"/>
            <a:r>
              <a:rPr lang="uk-UA" b="1" i="1" dirty="0" smtClean="0"/>
              <a:t>Акредитація</a:t>
            </a:r>
            <a:endParaRPr lang="uk-UA" b="1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2. </a:t>
            </a:r>
            <a:r>
              <a:rPr lang="uk-UA" b="1" dirty="0" smtClean="0"/>
              <a:t>Вдосконалення змісту та організація навчального процесу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3. </a:t>
            </a:r>
            <a:r>
              <a:rPr lang="uk-UA" b="1" dirty="0" smtClean="0"/>
              <a:t>Створення сучасного навчального середовища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4. </a:t>
            </a:r>
            <a:r>
              <a:rPr lang="uk-UA" b="1" dirty="0" smtClean="0"/>
              <a:t>Дотримання кадрового забезпечення ліцензійним вимогам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5. </a:t>
            </a:r>
            <a:r>
              <a:rPr lang="uk-UA" b="1" dirty="0" smtClean="0"/>
              <a:t>Створення і розбудова методичного забезпечення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6. </a:t>
            </a:r>
            <a:r>
              <a:rPr lang="uk-UA" b="1" dirty="0" smtClean="0"/>
              <a:t>Підвищення якості моніторингу підготовки фахівців, її відповідність державним стандартам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928694"/>
          </a:xfrm>
        </p:spPr>
        <p:txBody>
          <a:bodyPr/>
          <a:lstStyle/>
          <a:p>
            <a:pPr marL="84138" indent="1588"/>
            <a:r>
              <a:rPr lang="uk-UA" sz="2800" dirty="0" smtClean="0">
                <a:solidFill>
                  <a:schemeClr val="tx1"/>
                </a:solidFill>
              </a:rPr>
              <a:t/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/>
              <a:t>Стратегічний план розвитку університету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 з соціально-гуманітарної роботи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492922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Ціль 1. </a:t>
            </a:r>
            <a:r>
              <a:rPr lang="uk-UA" dirty="0" smtClean="0"/>
              <a:t>Формування стійкого іміджу соціально-гуманітарної роботи університету.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2. </a:t>
            </a:r>
            <a:r>
              <a:rPr lang="uk-UA" dirty="0" smtClean="0"/>
              <a:t>Участь у міжнародних мистецьких проектах.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3. </a:t>
            </a:r>
            <a:r>
              <a:rPr lang="uk-UA" dirty="0" smtClean="0"/>
              <a:t>Соціально-гуманітарна мобільність студентів.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4. </a:t>
            </a:r>
            <a:r>
              <a:rPr lang="uk-UA" dirty="0" smtClean="0"/>
              <a:t>Виховна робота зі студентами.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5. </a:t>
            </a:r>
            <a:r>
              <a:rPr lang="uk-UA" dirty="0" smtClean="0"/>
              <a:t>Покращення матеріально-технічної бази соціально-гуманітарних об’єктів.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6. </a:t>
            </a:r>
            <a:r>
              <a:rPr lang="uk-UA" dirty="0" smtClean="0"/>
              <a:t>Комерціалізація послуг.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7. </a:t>
            </a:r>
            <a:r>
              <a:rPr lang="uk-UA" dirty="0" smtClean="0"/>
              <a:t>Запровадження системи зворотного зв’язку між підприємствами, установами та організаціями (роботодавцями) і університетом для отримання об’єктивної оцінки якості фахової підготовки.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8. </a:t>
            </a:r>
            <a:r>
              <a:rPr lang="uk-UA" dirty="0" smtClean="0"/>
              <a:t>Створення  Центру кар’єри 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072462" cy="911247"/>
          </a:xfrm>
        </p:spPr>
        <p:txBody>
          <a:bodyPr/>
          <a:lstStyle/>
          <a:p>
            <a:pPr marL="85725" indent="0"/>
            <a:r>
              <a:rPr lang="uk-UA" sz="2800" dirty="0" smtClean="0"/>
              <a:t>Стратегічний план розвитку  матеріально-технічної бази університету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>
                <a:solidFill>
                  <a:srgbClr val="C00000"/>
                </a:solidFill>
              </a:rPr>
              <a:t>Ціль 1. </a:t>
            </a:r>
            <a:r>
              <a:rPr lang="uk-UA" dirty="0" smtClean="0"/>
              <a:t>Розвиток матеріально-технічної бази та підвищення ефективності господарської діяльності, що забезпечують реалізацію програми стратегічного розвитку університетського комплексу, з метою приведення їх у відповідність до потреб навчального процесу, наукової роботи.</a:t>
            </a:r>
            <a:endParaRPr lang="ru-RU" dirty="0" smtClean="0"/>
          </a:p>
          <a:p>
            <a:pPr lvl="0"/>
            <a:r>
              <a:rPr lang="uk-UA" b="1" dirty="0" smtClean="0">
                <a:solidFill>
                  <a:srgbClr val="C00000"/>
                </a:solidFill>
              </a:rPr>
              <a:t>Ціль 2.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раціонального</a:t>
            </a:r>
            <a:r>
              <a:rPr lang="ru-RU" dirty="0" smtClean="0"/>
              <a:t>  режиму </a:t>
            </a:r>
            <a:r>
              <a:rPr lang="uk-UA" dirty="0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багатопрофільн</a:t>
            </a:r>
            <a:r>
              <a:rPr lang="uk-UA" dirty="0" err="1" smtClean="0"/>
              <a:t>ої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pPr lvl="0"/>
            <a:r>
              <a:rPr lang="uk-UA" b="1" dirty="0" smtClean="0">
                <a:solidFill>
                  <a:srgbClr val="C00000"/>
                </a:solidFill>
              </a:rPr>
              <a:t>Ціль 3. </a:t>
            </a:r>
            <a:r>
              <a:rPr lang="uk-UA" dirty="0" err="1" smtClean="0"/>
              <a:t>Ст</a:t>
            </a:r>
            <a:r>
              <a:rPr lang="ru-RU" dirty="0" err="1" smtClean="0"/>
              <a:t>ворення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,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uk-UA" dirty="0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закріплення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14488"/>
          <a:ext cx="850112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0007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ru-RU" dirty="0"/>
                    </a:p>
                  </a:txBody>
                  <a:tcPr>
                    <a:solidFill>
                      <a:srgbClr val="F392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Очікувані</a:t>
                      </a:r>
                      <a:r>
                        <a:rPr lang="uk-UA" baseline="0" dirty="0" smtClean="0"/>
                        <a:t> результати</a:t>
                      </a:r>
                      <a:endParaRPr lang="ru-RU" dirty="0"/>
                    </a:p>
                  </a:txBody>
                  <a:tcPr>
                    <a:solidFill>
                      <a:srgbClr val="F3922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C00000"/>
                          </a:solidFill>
                        </a:rPr>
                        <a:t>Березень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Стратегічні плани за всіма напрямами діяльності ХДУ корегуються для формування зведеного Генерального стратегічного плану.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C00000"/>
                          </a:solidFill>
                        </a:rPr>
                        <a:t>Квітень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Генеральний стратегічний план подається на розгляд</a:t>
                      </a:r>
                      <a:r>
                        <a:rPr lang="uk-UA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ректору ХДУ, який приймає рішення про затвердження його на Вченій раді університету.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C00000"/>
                          </a:solidFill>
                        </a:rPr>
                        <a:t>Травень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Генеральний план, за умови затвердження Вченою радою, </a:t>
                      </a:r>
                      <a:r>
                        <a:rPr lang="uk-UA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імплементується</a:t>
                      </a:r>
                      <a:r>
                        <a:rPr lang="uk-UA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відповідним наказом ректора.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abireg.ru/smallimg/29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953000"/>
            <a:ext cx="1905000" cy="1905000"/>
          </a:xfrm>
          <a:prstGeom prst="rect">
            <a:avLst/>
          </a:prstGeom>
          <a:noFill/>
        </p:spPr>
      </p:pic>
      <p:pic>
        <p:nvPicPr>
          <p:cNvPr id="3076" name="Picture 4" descr="http://rubiz-online.ru/wp-content/uploads/2011/09/primer-semanticheskogo-yadr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00636"/>
            <a:ext cx="1862127" cy="1672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6912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valaev69.ru/wp-content/uploads/2012/01/strategiya_biznesa.jpg?9d7b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3619506" cy="2995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43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стратегічних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планів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ХДУ </a:t>
            </a:r>
            <a:r>
              <a:rPr lang="ru-RU" sz="2400" dirty="0" err="1" smtClean="0"/>
              <a:t>базується</a:t>
            </a:r>
            <a:r>
              <a:rPr lang="ru-RU" sz="2400" dirty="0" smtClean="0"/>
              <a:t> на </a:t>
            </a:r>
            <a:r>
              <a:rPr lang="ru-RU" sz="2400" dirty="0" err="1" smtClean="0">
                <a:solidFill>
                  <a:srgbClr val="0070C0"/>
                </a:solidFill>
              </a:rPr>
              <a:t>Концепції</a:t>
            </a:r>
            <a:r>
              <a:rPr lang="ru-RU" sz="2400" dirty="0" smtClean="0">
                <a:solidFill>
                  <a:srgbClr val="0070C0"/>
                </a:solidFill>
              </a:rPr>
              <a:t> розвитку ХДУ на 2012-2022рр. </a:t>
            </a:r>
            <a:r>
              <a:rPr lang="ru-RU" sz="2400" dirty="0" smtClean="0"/>
              <a:t>у відповідності </a:t>
            </a:r>
            <a:r>
              <a:rPr lang="ru-RU" sz="2400" dirty="0" err="1" smtClean="0"/>
              <a:t>з</a:t>
            </a:r>
            <a:r>
              <a:rPr lang="ru-RU" sz="2400" dirty="0" smtClean="0"/>
              <a:t> наказом №977-Д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03.12.2012р.</a:t>
            </a:r>
            <a:endParaRPr lang="ru-RU" sz="2400" dirty="0"/>
          </a:p>
        </p:txBody>
      </p:sp>
      <p:pic>
        <p:nvPicPr>
          <p:cNvPr id="20482" name="Picture 2" descr="http://www.knews.kg/files/media/48/48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4857784" cy="361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083"/>
                <a:gridCol w="5289917"/>
              </a:tblGrid>
              <a:tr h="653115">
                <a:tc>
                  <a:txBody>
                    <a:bodyPr/>
                    <a:lstStyle/>
                    <a:p>
                      <a:pPr marL="541338" indent="-541338" algn="l" rtl="0" eaLnBrk="1" fontAlgn="base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Підготовлено: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39220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15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uk-UA" sz="20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Стратегічний план розвитку на 2013-2022 рр. за напрямами: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39220"/>
                    </a:solidFill>
                  </a:tcPr>
                </a:tc>
              </a:tr>
              <a:tr h="68140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Перший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</a:rPr>
                        <a:t> проректор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Міжнародна діяльність;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ІКТ діяльність.</a:t>
                      </a:r>
                      <a:endParaRPr lang="ru-RU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0146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Проректор з наукової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</a:rPr>
                        <a:t> роботи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Науково-дослідна</a:t>
                      </a:r>
                      <a:r>
                        <a:rPr lang="uk-UA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робота;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Розвиток музейно-архівного центру;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Проведення конференцій.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0146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Проректор з навчальної та науково-педагогічної роботи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Моніторинг якості знань;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Ліцензування та акредитація напрямків підготовки, спеціальностей.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8526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Проректор з соціально-гуманітарної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</a:rPr>
                        <a:t> та науково-педагогічної роботи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гуманітарна робота;</a:t>
                      </a: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працевлаштування;</a:t>
                      </a: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студентське самоврядування;</a:t>
                      </a: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86138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</a:rPr>
                        <a:t>Проректор з матеріально-технічного розвитку та інфраструктури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Зміцнення матеріально-технічної бази;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Ремонтно-відновлювальні роботи.</a:t>
                      </a: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Підвищення ефективності використання енергетичних ресурсів.</a:t>
                      </a: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>
                        <a:buFont typeface="Wingdings" pitchFamily="2" charset="2"/>
                        <a:buChar char="§"/>
                      </a:pP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8526">
                <a:tc>
                  <a:txBody>
                    <a:bodyPr/>
                    <a:lstStyle/>
                    <a:p>
                      <a:pPr algn="l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Відділ аспірантури та</a:t>
                      </a: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докторантури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Оптимізація конкурсного набору до;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Вдосконалення мережі;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Вдосконалення структури відділу та його реструктуризація.</a:t>
                      </a:r>
                      <a:endParaRPr lang="ru-RU" sz="1600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172400" cy="935038"/>
          </a:xfrm>
        </p:spPr>
        <p:txBody>
          <a:bodyPr/>
          <a:lstStyle/>
          <a:p>
            <a:r>
              <a:rPr lang="uk-UA" dirty="0" smtClean="0"/>
              <a:t>Стратегічний</a:t>
            </a:r>
            <a:r>
              <a:rPr lang="ru-RU" dirty="0" smtClean="0"/>
              <a:t> план </a:t>
            </a:r>
            <a:r>
              <a:rPr lang="uk-UA" dirty="0" smtClean="0"/>
              <a:t>розвитку ІКТ інфраструктури ХДУ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8138"/>
            <a:ext cx="9001156" cy="4629174"/>
          </a:xfrm>
        </p:spPr>
        <p:txBody>
          <a:bodyPr/>
          <a:lstStyle/>
          <a:p>
            <a:r>
              <a:rPr lang="uk-UA" sz="1800" b="1" dirty="0" smtClean="0">
                <a:solidFill>
                  <a:srgbClr val="C00000"/>
                </a:solidFill>
              </a:rPr>
              <a:t>Ціль 1. </a:t>
            </a:r>
            <a:r>
              <a:rPr lang="uk-UA" sz="1800" b="1" dirty="0" smtClean="0"/>
              <a:t>Розвиток клієнтської інфраструктури.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2. </a:t>
            </a:r>
            <a:r>
              <a:rPr lang="uk-UA" sz="1800" b="1" dirty="0" smtClean="0"/>
              <a:t>Комплексна модернізація інфраструктури:</a:t>
            </a:r>
            <a:r>
              <a:rPr lang="uk-UA" sz="1800" dirty="0" smtClean="0"/>
              <a:t> розширення серверної та магістральної  частини мереж, комп’ютерів в навчальних класах, організація мультимедійних аудиторій. 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3. </a:t>
            </a:r>
            <a:r>
              <a:rPr lang="uk-UA" sz="1800" b="1" dirty="0" smtClean="0"/>
              <a:t>Повна легалізація усього </a:t>
            </a:r>
            <a:r>
              <a:rPr lang="uk-UA" sz="1800" b="1" dirty="0" err="1" smtClean="0"/>
              <a:t>софту</a:t>
            </a:r>
            <a:r>
              <a:rPr lang="uk-UA" sz="1800" b="1" dirty="0" smtClean="0"/>
              <a:t>, що використовується в університеті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4. </a:t>
            </a:r>
            <a:r>
              <a:rPr lang="uk-UA" sz="1800" b="1" dirty="0" smtClean="0"/>
              <a:t>Модернізація бізнес-процесів університету. Модернізація і переведення ІА</a:t>
            </a:r>
            <a:r>
              <a:rPr lang="en-US" sz="1800" b="1" dirty="0" smtClean="0"/>
              <a:t>S</a:t>
            </a:r>
            <a:r>
              <a:rPr lang="uk-UA" sz="1800" b="1" dirty="0" smtClean="0"/>
              <a:t> на нову платформу. Створення нових сервісів в складі ІА</a:t>
            </a:r>
            <a:r>
              <a:rPr lang="en-US" sz="1800" b="1" dirty="0" smtClean="0"/>
              <a:t>S</a:t>
            </a:r>
            <a:r>
              <a:rPr lang="uk-UA" sz="1800" b="1" dirty="0" smtClean="0"/>
              <a:t>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5. </a:t>
            </a:r>
            <a:r>
              <a:rPr lang="uk-UA" sz="1800" b="1" dirty="0" smtClean="0"/>
              <a:t>Створення повноцінної платформи дистанційного навчання.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6. </a:t>
            </a:r>
            <a:r>
              <a:rPr lang="uk-UA" sz="1800" b="1" dirty="0" smtClean="0"/>
              <a:t>Створення платформи для проведення он-лайн/</a:t>
            </a:r>
            <a:r>
              <a:rPr lang="uk-UA" sz="1800" b="1" dirty="0" err="1" smtClean="0"/>
              <a:t>оффлайн</a:t>
            </a:r>
            <a:r>
              <a:rPr lang="uk-UA" sz="1800" b="1" dirty="0" smtClean="0"/>
              <a:t> конференцій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7. </a:t>
            </a:r>
            <a:r>
              <a:rPr lang="uk-UA" sz="1800" b="1" dirty="0" smtClean="0"/>
              <a:t>Створення інтеграційної системи «ІАS, Абітурієнт – ЄДБО».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8. </a:t>
            </a:r>
            <a:r>
              <a:rPr lang="uk-UA" sz="1800" b="1" dirty="0" smtClean="0"/>
              <a:t>Створення повнофункціональної системи «Бібліотека».</a:t>
            </a:r>
            <a:endParaRPr lang="ru-RU" sz="1800" dirty="0" smtClean="0"/>
          </a:p>
          <a:p>
            <a:pPr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4976" cy="4857784"/>
          </a:xfrm>
        </p:spPr>
        <p:txBody>
          <a:bodyPr/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Ціль 9. </a:t>
            </a:r>
            <a:r>
              <a:rPr lang="uk-UA" sz="2000" b="1" dirty="0" smtClean="0"/>
              <a:t>Створення системи підтримки користувачів. 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Ціль 10. </a:t>
            </a:r>
            <a:r>
              <a:rPr lang="uk-UA" sz="2000" b="1" dirty="0" smtClean="0"/>
              <a:t>Створення системи внутрішнього документообігу на основі MS SharePoint.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Ціль 11. </a:t>
            </a:r>
            <a:r>
              <a:rPr lang="uk-UA" sz="2000" b="1" dirty="0" smtClean="0"/>
              <a:t>Побудова єдиного web-порталу для функціонування web-додатків університету та створення </a:t>
            </a:r>
            <a:r>
              <a:rPr lang="uk-UA" sz="2000" b="1" dirty="0" err="1" smtClean="0"/>
              <a:t>Single</a:t>
            </a:r>
            <a:r>
              <a:rPr lang="uk-UA" sz="2000" b="1" dirty="0" smtClean="0"/>
              <a:t> Sign-On системи.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Ціль</a:t>
            </a:r>
            <a:r>
              <a:rPr lang="ru-RU" sz="2000" b="1" dirty="0" smtClean="0">
                <a:solidFill>
                  <a:srgbClr val="C00000"/>
                </a:solidFill>
              </a:rPr>
              <a:t> 1</a:t>
            </a:r>
            <a:r>
              <a:rPr lang="uk-UA" sz="2000" b="1" dirty="0" smtClean="0">
                <a:solidFill>
                  <a:srgbClr val="C00000"/>
                </a:solidFill>
              </a:rPr>
              <a:t>2. </a:t>
            </a:r>
            <a:r>
              <a:rPr lang="uk-UA" sz="2000" b="1" dirty="0" smtClean="0"/>
              <a:t>Проведення повної сертифікації всіх ресурсів університету на відповідність стандартам, ґрунтуючись на законах України «Про захист персональних даних»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Ціль 13. </a:t>
            </a:r>
            <a:r>
              <a:rPr lang="uk-UA" sz="2000" b="1" dirty="0" smtClean="0"/>
              <a:t>Створення єдиної бази навчальних робіт ХДУ.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Ціль 14. </a:t>
            </a:r>
            <a:r>
              <a:rPr lang="uk-UA" sz="2000" b="1" dirty="0" smtClean="0"/>
              <a:t>Публічна експертиза та контроль виконання стратегії ІТ розвитку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Ціль 15. </a:t>
            </a:r>
            <a:r>
              <a:rPr lang="uk-UA" sz="2000" b="1" dirty="0" smtClean="0"/>
              <a:t>Стимулювання пріоритетів</a:t>
            </a:r>
            <a:endParaRPr lang="ru-RU" sz="2000" dirty="0" smtClean="0"/>
          </a:p>
          <a:p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452320" cy="935038"/>
          </a:xfrm>
        </p:spPr>
        <p:txBody>
          <a:bodyPr/>
          <a:lstStyle/>
          <a:p>
            <a:r>
              <a:rPr lang="uk-UA" dirty="0" smtClean="0"/>
              <a:t>Стратегічний</a:t>
            </a:r>
            <a:r>
              <a:rPr lang="ru-RU" dirty="0" smtClean="0"/>
              <a:t> план </a:t>
            </a:r>
            <a:r>
              <a:rPr lang="uk-UA" dirty="0" smtClean="0"/>
              <a:t>розвитку ІКТ інфраструктури ХДУ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7215206" cy="864096"/>
          </a:xfrm>
        </p:spPr>
        <p:txBody>
          <a:bodyPr/>
          <a:lstStyle/>
          <a:p>
            <a:pPr marL="84138" indent="1588"/>
            <a:r>
              <a:rPr lang="uk-UA" sz="3400" dirty="0" smtClean="0">
                <a:solidFill>
                  <a:schemeClr val="tx1"/>
                </a:solidFill>
              </a:rPr>
              <a:t/>
            </a:r>
            <a:br>
              <a:rPr lang="uk-UA" sz="3400" dirty="0" smtClean="0">
                <a:solidFill>
                  <a:schemeClr val="tx1"/>
                </a:solidFill>
              </a:rPr>
            </a:br>
            <a:r>
              <a:rPr lang="uk-UA" sz="3400" dirty="0" smtClean="0"/>
              <a:t>Стратегічний план розвитку міжнародної діяльності ХДУ 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485158"/>
          </a:xfrm>
        </p:spPr>
        <p:txBody>
          <a:bodyPr/>
          <a:lstStyle/>
          <a:p>
            <a:r>
              <a:rPr lang="uk-UA" sz="1800" b="1" dirty="0" smtClean="0">
                <a:solidFill>
                  <a:srgbClr val="C00000"/>
                </a:solidFill>
              </a:rPr>
              <a:t>Ціль 1. </a:t>
            </a:r>
            <a:r>
              <a:rPr lang="uk-UA" sz="1800" dirty="0" smtClean="0"/>
              <a:t>Формування стійкого іміджу ХДУ на всеукраїнському та міжнародному рівнях.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2. </a:t>
            </a:r>
            <a:r>
              <a:rPr lang="uk-UA" sz="1800" dirty="0" smtClean="0"/>
              <a:t>Участь в міжнародних програмах, проектах, конкурсах.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3. </a:t>
            </a:r>
            <a:r>
              <a:rPr lang="uk-UA" sz="1800" dirty="0" smtClean="0"/>
              <a:t>Мобільність студентів та викладачів ХДУ.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4. </a:t>
            </a:r>
            <a:r>
              <a:rPr lang="uk-UA" sz="1800" dirty="0" smtClean="0"/>
              <a:t>Перепідготовка та підвищення кваліфікації:</a:t>
            </a:r>
            <a:endParaRPr lang="ru-RU" sz="1800" dirty="0" smtClean="0"/>
          </a:p>
          <a:p>
            <a:pPr lvl="1"/>
            <a:r>
              <a:rPr lang="uk-UA" dirty="0" smtClean="0"/>
              <a:t>співробітників;</a:t>
            </a:r>
            <a:endParaRPr lang="ru-RU" dirty="0" smtClean="0"/>
          </a:p>
          <a:p>
            <a:pPr lvl="1"/>
            <a:r>
              <a:rPr lang="uk-UA" dirty="0" smtClean="0"/>
              <a:t>професорсько-викладацького складу.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5. </a:t>
            </a:r>
            <a:r>
              <a:rPr lang="uk-UA" sz="1800" dirty="0" smtClean="0"/>
              <a:t>Участь у міжнародних виставках, що проходять  в Україні та закордоном.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6. </a:t>
            </a:r>
            <a:r>
              <a:rPr lang="uk-UA" sz="1800" dirty="0" smtClean="0"/>
              <a:t>Подання заявок на отримання  грантів та фінансової допомоги університетом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7. </a:t>
            </a:r>
            <a:r>
              <a:rPr lang="uk-UA" sz="1800" dirty="0" smtClean="0"/>
              <a:t>Комерціалізація наданих послуг.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8. </a:t>
            </a:r>
            <a:r>
              <a:rPr lang="uk-UA" sz="1800" dirty="0" smtClean="0"/>
              <a:t>Публікації викладачів ХДУ в наукових збірниках, включених до </a:t>
            </a:r>
            <a:r>
              <a:rPr lang="uk-UA" sz="1800" dirty="0" err="1" smtClean="0"/>
              <a:t>наукометричної</a:t>
            </a:r>
            <a:r>
              <a:rPr lang="uk-UA" sz="1800" dirty="0" smtClean="0"/>
              <a:t> бази даних </a:t>
            </a:r>
            <a:r>
              <a:rPr lang="en-US" sz="1800" dirty="0" smtClean="0"/>
              <a:t>Scopus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endParaRPr lang="ru-RU" sz="1800" dirty="0" smtClean="0"/>
          </a:p>
          <a:p>
            <a:pPr lvl="1"/>
            <a:endParaRPr lang="uk-UA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44408" cy="935038"/>
          </a:xfrm>
        </p:spPr>
        <p:txBody>
          <a:bodyPr/>
          <a:lstStyle/>
          <a:p>
            <a:pPr marL="85725" indent="457200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3400" dirty="0" smtClean="0"/>
              <a:t>Стратегічний план розвитку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uk-UA" sz="3400" dirty="0" smtClean="0"/>
              <a:t>наукової діяльності ХДУ 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C00000"/>
                </a:solidFill>
              </a:rPr>
              <a:t>Ціль 1. </a:t>
            </a:r>
            <a:r>
              <a:rPr lang="uk-UA" sz="1800" dirty="0" smtClean="0"/>
              <a:t>Виявлення, запровадження  і підтримка нових перспективних наукових напрямків, генерація нових знань та їх комерціалізація за рахунок бізнес партнерства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2. </a:t>
            </a:r>
            <a:r>
              <a:rPr lang="uk-UA" sz="1800" dirty="0" smtClean="0"/>
              <a:t>Залучення коштів для наукових досліджень через систему грантів, благодійних фондів, з державних і приватних коштів і джерел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3. </a:t>
            </a:r>
            <a:r>
              <a:rPr lang="uk-UA" sz="1800" dirty="0" smtClean="0"/>
              <a:t>Створення наукового парку та його інфраструктури. 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4. </a:t>
            </a:r>
            <a:r>
              <a:rPr lang="uk-UA" sz="1800" dirty="0" smtClean="0"/>
              <a:t>Стимулювання та розвиток науково-технічної кооперації між університетом та закордонними відомствами, виробничо-науковими фірмами й промисловими підприємствами.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5. </a:t>
            </a:r>
            <a:r>
              <a:rPr lang="uk-UA" sz="1800" dirty="0" smtClean="0"/>
              <a:t>Інформаційно-аналітичне забезпечення робіт зі створення, охорони, захисту та комерціалізації об’єктів права інтелектуальної власності.</a:t>
            </a:r>
            <a:endParaRPr lang="ru-RU" sz="1800" dirty="0" smtClean="0"/>
          </a:p>
          <a:p>
            <a:r>
              <a:rPr lang="uk-UA" sz="1800" b="1" dirty="0" smtClean="0">
                <a:solidFill>
                  <a:srgbClr val="C00000"/>
                </a:solidFill>
              </a:rPr>
              <a:t>Ціль 6. </a:t>
            </a:r>
            <a:r>
              <a:rPr lang="uk-UA" sz="1800" dirty="0" smtClean="0"/>
              <a:t>Формування та розвиток науково-педагогічного потенціалу університету та активна участь у підготовці наукових кадрів для вищих навчальних закладів України.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164288" cy="935038"/>
          </a:xfrm>
        </p:spPr>
        <p:txBody>
          <a:bodyPr/>
          <a:lstStyle/>
          <a:p>
            <a:pPr marL="85725" indent="0"/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400" dirty="0" smtClean="0"/>
              <a:t>Стратегічний план розвитку</a:t>
            </a:r>
            <a:r>
              <a:rPr lang="en-US" sz="3400" dirty="0" smtClean="0"/>
              <a:t> </a:t>
            </a:r>
            <a:r>
              <a:rPr lang="uk-UA" sz="3400" dirty="0" smtClean="0"/>
              <a:t>наукової діяльності ХДУ 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Ціль 7. </a:t>
            </a:r>
            <a:r>
              <a:rPr lang="uk-UA" dirty="0" smtClean="0"/>
              <a:t>Залучення студентів до наукової діяльності за різними формами та видами.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8. </a:t>
            </a:r>
            <a:r>
              <a:rPr lang="uk-UA" dirty="0" smtClean="0"/>
              <a:t>Забезпечення участі науковців університету в дослідженнях, в тому числі в системі міжнародного наукового обміну.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Ціль 9. </a:t>
            </a:r>
            <a:r>
              <a:rPr lang="uk-UA" dirty="0" smtClean="0"/>
              <a:t>Забезпечення державного фінансування розвитку інформаційних, аналітичних та довідкових баз даних університету. 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10. </a:t>
            </a:r>
            <a:r>
              <a:rPr lang="uk-UA" dirty="0" smtClean="0"/>
              <a:t>Впровадження результатів наукових досліджень у навчальний процес. 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11. </a:t>
            </a:r>
            <a:r>
              <a:rPr lang="uk-UA" dirty="0" smtClean="0"/>
              <a:t>Моніторинг виконання і дотримання реалізації завдань університету в науково-технічній діяльності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12. </a:t>
            </a:r>
            <a:r>
              <a:rPr lang="uk-UA" dirty="0" smtClean="0"/>
              <a:t>Розвиток музейно-архівного центру.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884368" cy="935038"/>
          </a:xfrm>
        </p:spPr>
        <p:txBody>
          <a:bodyPr/>
          <a:lstStyle/>
          <a:p>
            <a:pPr marL="85725" indent="0"/>
            <a:r>
              <a:rPr lang="uk-UA" sz="3400" dirty="0" smtClean="0"/>
              <a:t>Стратег</a:t>
            </a:r>
            <a:r>
              <a:rPr lang="uk-UA" sz="3400" dirty="0" smtClean="0"/>
              <a:t>ічний план</a:t>
            </a:r>
            <a:r>
              <a:rPr lang="uk-UA" sz="3400" dirty="0" smtClean="0"/>
              <a:t> </a:t>
            </a:r>
            <a:r>
              <a:rPr lang="uk-UA" sz="3400" dirty="0" smtClean="0"/>
              <a:t>розвитку аспірантури та </a:t>
            </a:r>
            <a:r>
              <a:rPr lang="uk-UA" sz="3400" dirty="0" smtClean="0"/>
              <a:t>докторантури ХДУ</a:t>
            </a:r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500174"/>
            <a:ext cx="8784976" cy="462917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Ціль 1. </a:t>
            </a:r>
            <a:r>
              <a:rPr lang="uk-UA" dirty="0" smtClean="0"/>
              <a:t>Вдосконалення мережі аспірантури та докторантури шляхом відкриття нових спеціальностей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2. </a:t>
            </a:r>
            <a:r>
              <a:rPr lang="uk-UA" dirty="0" smtClean="0"/>
              <a:t>Оптимізація конкурсного  набору  до аспірантури та докторантури 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3. </a:t>
            </a:r>
            <a:r>
              <a:rPr lang="uk-UA" dirty="0" smtClean="0"/>
              <a:t>Підвищення професійної та наукової мобільності аспірантів та докторантів в умовах  адаптації  до сучасного європейського простору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4. </a:t>
            </a:r>
            <a:r>
              <a:rPr lang="uk-UA" dirty="0" smtClean="0"/>
              <a:t>Підвищення мовної компетентності аспірантів та докторантів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5. </a:t>
            </a:r>
            <a:r>
              <a:rPr lang="uk-UA" dirty="0" smtClean="0"/>
              <a:t>Активізація  діяльності з  використання  ІКТ   аспірантами та докторантами</a:t>
            </a:r>
            <a:endParaRPr lang="ru-RU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Ціль 6. </a:t>
            </a:r>
            <a:r>
              <a:rPr lang="uk-UA" dirty="0" smtClean="0"/>
              <a:t>Комерціалізація роботи відділу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elxis-orange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powerelxis-orangeoffice</Template>
  <TotalTime>685</TotalTime>
  <Words>975</Words>
  <Application>Microsoft Office PowerPoint</Application>
  <PresentationFormat>Экран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powerelxis-orangeoffice</vt:lpstr>
      <vt:lpstr>1_Оформление по умолчанию</vt:lpstr>
      <vt:lpstr>Стратегічні плани розвитку  ХДУ на 2013 – 2022 рр. </vt:lpstr>
      <vt:lpstr>Слайд 2</vt:lpstr>
      <vt:lpstr>Слайд 3</vt:lpstr>
      <vt:lpstr>Стратегічний план розвитку ІКТ інфраструктури ХДУ</vt:lpstr>
      <vt:lpstr>Стратегічний план розвитку ІКТ інфраструктури ХДУ</vt:lpstr>
      <vt:lpstr> Стратегічний план розвитку міжнародної діяльності ХДУ  </vt:lpstr>
      <vt:lpstr> Стратегічний план розвитку  наукової діяльності ХДУ  </vt:lpstr>
      <vt:lpstr> Стратегічний план розвитку наукової діяльності ХДУ  </vt:lpstr>
      <vt:lpstr>Стратегічний план розвитку аспірантури та докторантури ХДУ</vt:lpstr>
      <vt:lpstr>Стратегічний план розвитку навчальної діяльності ХДУ</vt:lpstr>
      <vt:lpstr> Стратегічний план розвитку університету  з соціально-гуманітарної роботи  </vt:lpstr>
      <vt:lpstr>Стратегічний план розвитку  матеріально-технічної бази університету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Максимович Марина Богдановна</dc:creator>
  <cp:lastModifiedBy>yulazarenko</cp:lastModifiedBy>
  <cp:revision>55</cp:revision>
  <dcterms:created xsi:type="dcterms:W3CDTF">2012-11-20T08:59:22Z</dcterms:created>
  <dcterms:modified xsi:type="dcterms:W3CDTF">2013-02-18T07:14:12Z</dcterms:modified>
</cp:coreProperties>
</file>